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98844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09100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350370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sanBeker2/Week_1_Introduction_and_Understand_the_Data_Sets/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HasanBeker2/Week_2_Complete-the-EDA-with-SQL/blob/master/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sanBeker2/Week_2_Complete-the-EDA-with-SQL/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anBeker2/Week_3_Interactive_Visual_Analytics_And_Dashboards/blob/master/dash_interactivit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anBeker2/Week_3_Interactive_Visual_Analytics_And_Dashboards/blob/master/dash_interactivit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sanBeker2/Week_4_Predictive_Analysis/blob/master/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sanBeker2/Week_1_Introduction_and_Understand_the_Data_Sets/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HasanBeker2/Week_1_Introduction_and_Understand_the_Data_Sets/blob/master/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Hasan Beker</a:t>
            </a:r>
          </a:p>
          <a:p>
            <a:r>
              <a:rPr lang="en-US" dirty="0">
                <a:solidFill>
                  <a:schemeClr val="bg2"/>
                </a:solidFill>
                <a:latin typeface="Abadi" panose="020B0604020104020204" pitchFamily="34" charset="0"/>
                <a:ea typeface="SF Pro" pitchFamily="2" charset="0"/>
                <a:cs typeface="SF Pro" pitchFamily="2" charset="0"/>
              </a:rPr>
              <a:t>08.01.2024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011BBCFF-C24F-E6FC-CB57-5570861A427A}"/>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https://github.com/HasanBeker2/Week_1_Introduction_and_Understand_the_Data_Sets/blob/master/labs-jupyter-spacex-Data%20wrangling.ipynb</a:t>
            </a:r>
            <a:endParaRPr lang="en-US" dirty="0"/>
          </a:p>
          <a:p>
            <a:endParaRPr lang="en-US" dirty="0"/>
          </a:p>
        </p:txBody>
      </p:sp>
      <p:pic>
        <p:nvPicPr>
          <p:cNvPr id="3" name="Picture 2">
            <a:extLst>
              <a:ext uri="{FF2B5EF4-FFF2-40B4-BE49-F238E27FC236}">
                <a16:creationId xmlns:a16="http://schemas.microsoft.com/office/drawing/2014/main" id="{44C52A4D-EB6C-19D9-1D32-90FCE14439CE}"/>
              </a:ext>
            </a:extLst>
          </p:cNvPr>
          <p:cNvPicPr>
            <a:picLocks noChangeAspect="1"/>
          </p:cNvPicPr>
          <p:nvPr/>
        </p:nvPicPr>
        <p:blipFill>
          <a:blip r:embed="rId4"/>
          <a:stretch>
            <a:fillRect/>
          </a:stretch>
        </p:blipFill>
        <p:spPr>
          <a:xfrm>
            <a:off x="734028" y="1488855"/>
            <a:ext cx="5121425" cy="407374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1C7A9367-1477-0E9F-33A5-172AC0E5A3CD}"/>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pic>
        <p:nvPicPr>
          <p:cNvPr id="7" name="Picture 6" descr="A graph of a graph&#10;&#10;Description automatically generated with medium confidence">
            <a:extLst>
              <a:ext uri="{FF2B5EF4-FFF2-40B4-BE49-F238E27FC236}">
                <a16:creationId xmlns:a16="http://schemas.microsoft.com/office/drawing/2014/main" id="{E7836DC4-021D-D40D-D906-474D774DB71C}"/>
              </a:ext>
            </a:extLst>
          </p:cNvPr>
          <p:cNvPicPr>
            <a:picLocks noChangeAspect="1"/>
          </p:cNvPicPr>
          <p:nvPr/>
        </p:nvPicPr>
        <p:blipFill>
          <a:blip r:embed="rId3"/>
          <a:stretch>
            <a:fillRect/>
          </a:stretch>
        </p:blipFill>
        <p:spPr>
          <a:xfrm>
            <a:off x="1077463" y="3635829"/>
            <a:ext cx="4191223" cy="2954028"/>
          </a:xfrm>
          <a:prstGeom prst="rect">
            <a:avLst/>
          </a:prstGeom>
        </p:spPr>
      </p:pic>
      <p:sp>
        <p:nvSpPr>
          <p:cNvPr id="9" name="Content Placeholder 4">
            <a:extLst>
              <a:ext uri="{FF2B5EF4-FFF2-40B4-BE49-F238E27FC236}">
                <a16:creationId xmlns:a16="http://schemas.microsoft.com/office/drawing/2014/main" id="{7DAD9B3D-0054-3F21-6CA3-9468FD7028C7}"/>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https://github.com/HasanBeker2/Week_2_Complete-the-EDA-with-SQL/blob/master/jupyter-labs-eda-dataviz.ipynb </a:t>
            </a:r>
            <a:endParaRPr lang="en-US" dirty="0"/>
          </a:p>
        </p:txBody>
      </p:sp>
      <p:pic>
        <p:nvPicPr>
          <p:cNvPr id="11" name="Picture 10">
            <a:extLst>
              <a:ext uri="{FF2B5EF4-FFF2-40B4-BE49-F238E27FC236}">
                <a16:creationId xmlns:a16="http://schemas.microsoft.com/office/drawing/2014/main" id="{E63B61E3-A424-D4A3-AFF4-9F1F09B6BE47}"/>
              </a:ext>
            </a:extLst>
          </p:cNvPr>
          <p:cNvPicPr>
            <a:picLocks noChangeAspect="1"/>
          </p:cNvPicPr>
          <p:nvPr/>
        </p:nvPicPr>
        <p:blipFill>
          <a:blip r:embed="rId5"/>
          <a:stretch>
            <a:fillRect/>
          </a:stretch>
        </p:blipFill>
        <p:spPr>
          <a:xfrm>
            <a:off x="6572392" y="1495703"/>
            <a:ext cx="4236825" cy="27581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405EAA9C-4617-6AA4-A836-041F367B3089}"/>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https://github.com/HasanBeker2/Week_2_Complete-the-EDA-with-SQL/blob/master/jupyter-labs-eda-sql-coursera_sqllite.ipynb</a:t>
            </a:r>
            <a:endParaRPr lang="en-US" sz="2200" dirty="0">
              <a:solidFill>
                <a:srgbClr val="1C7DDB"/>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DEC3B0D1-09A5-ECB4-3EBB-B0BA3E073F39}"/>
              </a:ext>
            </a:extLst>
          </p:cNvPr>
          <p:cNvSpPr txBox="1">
            <a:spLocks/>
          </p:cNvSpPr>
          <p:nvPr/>
        </p:nvSpPr>
        <p:spPr>
          <a:xfrm>
            <a:off x="838200" y="1507253"/>
            <a:ext cx="10515600" cy="47191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err="1"/>
              <a:t>Github</a:t>
            </a:r>
            <a:r>
              <a:rPr lang="en-US" dirty="0"/>
              <a:t> link is </a:t>
            </a:r>
            <a:r>
              <a:rPr lang="en-US" dirty="0">
                <a:hlinkClick r:id="rId3"/>
              </a:rPr>
              <a:t>https://github.com/HasanBeker2/Week_3_Interactive_Visual_Analytics_And_Dashboards/blob/master/dash_interactivity.ipynb</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FD53371F-156F-F117-954F-92B07A0ADCDD}"/>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https://github.com/HasanBeker2/Week_3_Interactive_Visual_Analytics_And_Dashboards/blob/master/dash_interactivity.ipynb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C232F6B2-2283-0846-E58E-3AB4F116E4C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https://github.com/HasanBeker2/Week_4_Predictive_Analysis/blob/master/SpaceX_Machine_Learning_Prediction_Part_5.jupyterlite.ipynb</a:t>
            </a:r>
            <a:endParaRPr lang="en-US" sz="2200" dirty="0">
              <a:solidFill>
                <a:srgbClr val="1C7DDB"/>
              </a:solidFill>
              <a:latin typeface="Abadi" panose="020B0604020104020204" pitchFamily="34" charset="0"/>
            </a:endParaRP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21CDE031-06B9-2F18-8BDB-D95E7A991F93}"/>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5D5F4DD-4032-76AF-A738-99B9D4DB1724}"/>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395D9ED-3D56-C5E1-309C-061D96B6B618}"/>
              </a:ext>
            </a:extLst>
          </p:cNvPr>
          <p:cNvPicPr>
            <a:picLocks noChangeAspect="1"/>
          </p:cNvPicPr>
          <p:nvPr/>
        </p:nvPicPr>
        <p:blipFill>
          <a:blip r:embed="rId3"/>
          <a:stretch>
            <a:fillRect/>
          </a:stretch>
        </p:blipFill>
        <p:spPr>
          <a:xfrm>
            <a:off x="5289174" y="2032392"/>
            <a:ext cx="6168798" cy="3508437"/>
          </a:xfrm>
          <a:prstGeom prst="rect">
            <a:avLst/>
          </a:prstGeom>
        </p:spPr>
      </p:pic>
      <p:sp>
        <p:nvSpPr>
          <p:cNvPr id="7" name="Content Placeholder 2">
            <a:extLst>
              <a:ext uri="{FF2B5EF4-FFF2-40B4-BE49-F238E27FC236}">
                <a16:creationId xmlns:a16="http://schemas.microsoft.com/office/drawing/2014/main" id="{FB0D66C5-E4F9-0F5C-ED88-00BE34B8DABC}"/>
              </a:ext>
            </a:extLst>
          </p:cNvPr>
          <p:cNvSpPr txBox="1">
            <a:spLocks/>
          </p:cNvSpPr>
          <p:nvPr/>
        </p:nvSpPr>
        <p:spPr>
          <a:xfrm>
            <a:off x="555171" y="2057400"/>
            <a:ext cx="4386943" cy="9671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CCAFS SLC 40 is used for a wide range of payload masses, from small to large.</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VAFB SLC 4E has fewer launches, with the payload masses generally on the lower end compared to the other sites.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KSC LC 39A is used for launches with a variety of payload masses, though there seems to be a cluster of launches with lower payload masses and a few with very high payload masses.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7457" y="1650842"/>
            <a:ext cx="5148563" cy="3811588"/>
          </a:xfrm>
          <a:prstGeom prst="rect">
            <a:avLst/>
          </a:prstGeom>
        </p:spPr>
        <p:txBody>
          <a:bodyPr>
            <a:noAutofit/>
          </a:body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ES-L1, GEO, and VLEO show the highest success rates, close to 1, suggesting a very high rate of successful missions to these orbits.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GTO and MEO have success rates of around 0.6 to 0.7, which is lower but still suggests a majority of missions are successful.</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HEO, ISS, LEO, PO, and SSO have success rates between approximately 0.8 and 0.9, indicating a relatively high level of success.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The success rate for SO is the lowest on the chart, significantly below the others, at about 0.2, indicating that only 20% of missions to this orbit type are successful.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74DFDDC-C0C3-D0BA-2A38-CA8DE8EBE14C}"/>
              </a:ext>
            </a:extLst>
          </p:cNvPr>
          <p:cNvPicPr>
            <a:picLocks noChangeAspect="1"/>
          </p:cNvPicPr>
          <p:nvPr/>
        </p:nvPicPr>
        <p:blipFill>
          <a:blip r:embed="rId3"/>
          <a:stretch>
            <a:fillRect/>
          </a:stretch>
        </p:blipFill>
        <p:spPr>
          <a:xfrm>
            <a:off x="5751586" y="1521042"/>
            <a:ext cx="5534025" cy="4705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(Low Earth Orbit) has the highest number of flights spread across the flight numbers, indicating frequent missions to this orbit.</a:t>
            </a:r>
          </a:p>
          <a:p>
            <a:pPr>
              <a:lnSpc>
                <a:spcPct val="100000"/>
              </a:lnSpc>
              <a:spcBef>
                <a:spcPts val="1400"/>
              </a:spcBef>
            </a:pPr>
            <a:r>
              <a:rPr lang="en-US" sz="2200" dirty="0">
                <a:solidFill>
                  <a:schemeClr val="accent3">
                    <a:lumMod val="25000"/>
                  </a:schemeClr>
                </a:solidFill>
                <a:latin typeface="Abadi" panose="020B0604020104020204" pitchFamily="34" charset="0"/>
              </a:rPr>
              <a:t>GEO (Geostationary Orbit) and SO (Suborbital) have the fewest data points, suggesting fewer flights to these orbits.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ISS (International Space Station), PO (Polar Orbit), and GTO (Geostationary Transfer Orbit) show a moderate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3AC03D-A5FA-9481-3C1C-714B12AFF8C8}"/>
              </a:ext>
            </a:extLst>
          </p:cNvPr>
          <p:cNvPicPr>
            <a:picLocks noChangeAspect="1"/>
          </p:cNvPicPr>
          <p:nvPr/>
        </p:nvPicPr>
        <p:blipFill>
          <a:blip r:embed="rId3"/>
          <a:stretch>
            <a:fillRect/>
          </a:stretch>
        </p:blipFill>
        <p:spPr>
          <a:xfrm>
            <a:off x="5271335" y="1944869"/>
            <a:ext cx="6532861" cy="34979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a:t>
            </a:r>
            <a:r>
              <a:rPr lang="en-US" sz="2200" dirty="0" err="1">
                <a:solidFill>
                  <a:schemeClr val="accent3">
                    <a:lumMod val="25000"/>
                  </a:schemeClr>
                </a:solidFill>
                <a:latin typeface="Abadi" panose="020B0604020104020204" pitchFamily="34" charset="0"/>
              </a:rPr>
              <a:t>payloLEO</a:t>
            </a:r>
            <a:r>
              <a:rPr lang="en-US" sz="2200" dirty="0">
                <a:solidFill>
                  <a:schemeClr val="accent3">
                    <a:lumMod val="25000"/>
                  </a:schemeClr>
                </a:solidFill>
                <a:latin typeface="Abadi" panose="020B0604020104020204" pitchFamily="34" charset="0"/>
              </a:rPr>
              <a:t> and GTO are the most frequently used orbits for a wide range of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The GEO orbit shows only two instances with heavy payloads, which may indicate its specialized use for larger satellites.ad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There are a few instances of very heavy payloads exceeding 10,000 kg, specifically in orbits like GTO and LEO.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ED03B5F-915C-ADEC-DF46-D91871D9E610}"/>
              </a:ext>
            </a:extLst>
          </p:cNvPr>
          <p:cNvPicPr>
            <a:picLocks noChangeAspect="1"/>
          </p:cNvPicPr>
          <p:nvPr/>
        </p:nvPicPr>
        <p:blipFill>
          <a:blip r:embed="rId3"/>
          <a:stretch>
            <a:fillRect/>
          </a:stretch>
        </p:blipFill>
        <p:spPr>
          <a:xfrm>
            <a:off x="4800853" y="2220686"/>
            <a:ext cx="7059571" cy="34834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 </a:t>
            </a:r>
            <a:r>
              <a:rPr lang="en-US" sz="2000" b="1" dirty="0">
                <a:solidFill>
                  <a:schemeClr val="accent3">
                    <a:lumMod val="25000"/>
                  </a:schemeClr>
                </a:solidFill>
                <a:latin typeface="Abadi" panose="020B0604020104020204" pitchFamily="34" charset="0"/>
              </a:rPr>
              <a:t>Overall Trend</a:t>
            </a:r>
            <a:r>
              <a:rPr lang="en-US" sz="2000" dirty="0">
                <a:solidFill>
                  <a:schemeClr val="accent3">
                    <a:lumMod val="25000"/>
                  </a:schemeClr>
                </a:solidFill>
                <a:latin typeface="Abadi" panose="020B0604020104020204" pitchFamily="34" charset="0"/>
              </a:rPr>
              <a:t>: The graph shows a strong improvement in launch success from nearly 0 in 2010 to over 80% by 2020.</a:t>
            </a:r>
          </a:p>
          <a:p>
            <a:pPr>
              <a:lnSpc>
                <a:spcPct val="100000"/>
              </a:lnSpc>
              <a:spcBef>
                <a:spcPts val="1400"/>
              </a:spcBef>
            </a:pPr>
            <a:r>
              <a:rPr lang="en-US" sz="2000" b="1" dirty="0">
                <a:solidFill>
                  <a:schemeClr val="accent3">
                    <a:lumMod val="25000"/>
                  </a:schemeClr>
                </a:solidFill>
                <a:latin typeface="Abadi" panose="020B0604020104020204" pitchFamily="34" charset="0"/>
              </a:rPr>
              <a:t>Yearly Variability</a:t>
            </a:r>
            <a:r>
              <a:rPr lang="en-US" sz="2000" dirty="0">
                <a:solidFill>
                  <a:schemeClr val="accent3">
                    <a:lumMod val="25000"/>
                  </a:schemeClr>
                </a:solidFill>
                <a:latin typeface="Abadi" panose="020B0604020104020204" pitchFamily="34" charset="0"/>
              </a:rPr>
              <a:t>: Success rates fluctuate notably, especially with a dip after 2016, indicating variable performance across years.</a:t>
            </a:r>
          </a:p>
          <a:p>
            <a:pPr>
              <a:lnSpc>
                <a:spcPct val="100000"/>
              </a:lnSpc>
              <a:spcBef>
                <a:spcPts val="1400"/>
              </a:spcBef>
            </a:pPr>
            <a:r>
              <a:rPr lang="en-US" sz="2000" b="1" dirty="0">
                <a:solidFill>
                  <a:schemeClr val="accent3">
                    <a:lumMod val="25000"/>
                  </a:schemeClr>
                </a:solidFill>
                <a:latin typeface="Abadi" panose="020B0604020104020204" pitchFamily="34" charset="0"/>
              </a:rPr>
              <a:t>Recent Stability</a:t>
            </a:r>
            <a:r>
              <a:rPr lang="en-US" sz="2000" dirty="0">
                <a:solidFill>
                  <a:schemeClr val="accent3">
                    <a:lumMod val="25000"/>
                  </a:schemeClr>
                </a:solidFill>
                <a:latin typeface="Abadi" panose="020B0604020104020204" pitchFamily="34" charset="0"/>
              </a:rPr>
              <a:t>: Success rates level out above 80% from 2018 onwards, suggesting a period of consistent launch reliability.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28C3CEF-D15E-9EE7-B6FD-235E14CB0735}"/>
              </a:ext>
            </a:extLst>
          </p:cNvPr>
          <p:cNvPicPr>
            <a:picLocks noChangeAspect="1"/>
          </p:cNvPicPr>
          <p:nvPr/>
        </p:nvPicPr>
        <p:blipFill>
          <a:blip r:embed="rId3"/>
          <a:stretch>
            <a:fillRect/>
          </a:stretch>
        </p:blipFill>
        <p:spPr>
          <a:xfrm>
            <a:off x="5732929" y="1785258"/>
            <a:ext cx="5725043" cy="37269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C135CB3C-E628-D84A-FA0E-7624DDBE69BD}"/>
              </a:ext>
            </a:extLst>
          </p:cNvPr>
          <p:cNvSpPr txBox="1">
            <a:spLocks/>
          </p:cNvSpPr>
          <p:nvPr/>
        </p:nvSpPr>
        <p:spPr>
          <a:xfrm>
            <a:off x="926443" y="1609785"/>
            <a:ext cx="3725409" cy="4567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067BBEBB-0655-836C-070C-F61D803DA344}"/>
              </a:ext>
            </a:extLst>
          </p:cNvPr>
          <p:cNvPicPr>
            <a:picLocks noChangeAspect="1"/>
          </p:cNvPicPr>
          <p:nvPr/>
        </p:nvPicPr>
        <p:blipFill>
          <a:blip r:embed="rId3"/>
          <a:stretch>
            <a:fillRect/>
          </a:stretch>
        </p:blipFill>
        <p:spPr>
          <a:xfrm>
            <a:off x="4931229" y="1934412"/>
            <a:ext cx="5973805" cy="371496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was designed to fetch 5 records from a database table named SPACEXTBL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begins with the string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7BE979D5-8BAE-E2C0-4B7F-321AABFBAB93}"/>
              </a:ext>
            </a:extLst>
          </p:cNvPr>
          <p:cNvPicPr>
            <a:picLocks noChangeAspect="1"/>
          </p:cNvPicPr>
          <p:nvPr/>
        </p:nvPicPr>
        <p:blipFill>
          <a:blip r:embed="rId3"/>
          <a:stretch>
            <a:fillRect/>
          </a:stretch>
        </p:blipFill>
        <p:spPr>
          <a:xfrm>
            <a:off x="1552480" y="2731031"/>
            <a:ext cx="8180647" cy="35883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080"/>
            <a:ext cx="9745589" cy="15162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up the payload mass for all entries in the SPACEXTBL table where the customer is listed as 'NASA (CRS)'. The result of the query is a single value: 45596 kg, which represents the total payload mass carried by all NASA (CRS) missions in the dataset.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91A5EB2-E89C-9773-FEEA-042CD7CD6C64}"/>
              </a:ext>
            </a:extLst>
          </p:cNvPr>
          <p:cNvPicPr>
            <a:picLocks noChangeAspect="1"/>
          </p:cNvPicPr>
          <p:nvPr/>
        </p:nvPicPr>
        <p:blipFill>
          <a:blip r:embed="rId4"/>
          <a:stretch>
            <a:fillRect/>
          </a:stretch>
        </p:blipFill>
        <p:spPr>
          <a:xfrm>
            <a:off x="1078022" y="2917371"/>
            <a:ext cx="9281964" cy="36350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0563"/>
            <a:ext cx="9745589" cy="94366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determines the average (mean) value of payload mass in kilograms for all launches that used the specific booster version 'F9 v1.1'. According to the result displayed, the average payload mass for this booster version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B9B2FA3C-1EA2-0AC5-FE76-679B9569838B}"/>
              </a:ext>
            </a:extLst>
          </p:cNvPr>
          <p:cNvPicPr>
            <a:picLocks noChangeAspect="1"/>
          </p:cNvPicPr>
          <p:nvPr/>
        </p:nvPicPr>
        <p:blipFill>
          <a:blip r:embed="rId3"/>
          <a:stretch>
            <a:fillRect/>
          </a:stretch>
        </p:blipFill>
        <p:spPr>
          <a:xfrm>
            <a:off x="770010" y="2616890"/>
            <a:ext cx="9944962" cy="36579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7018"/>
            <a:ext cx="10333419" cy="121427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MIN(Date) function is applied to select the earliest date from the table SPACEXTBL where the landing outcome was a success on a ground pad. The result of this query is the date 2015-12-22, indicating that the first successful ground pad landing occurred on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0C6E1C9E-1D04-3F84-6AF4-5EF67CEF3E11}"/>
              </a:ext>
            </a:extLst>
          </p:cNvPr>
          <p:cNvPicPr>
            <a:picLocks noChangeAspect="1"/>
          </p:cNvPicPr>
          <p:nvPr/>
        </p:nvPicPr>
        <p:blipFill>
          <a:blip r:embed="rId3"/>
          <a:stretch>
            <a:fillRect/>
          </a:stretch>
        </p:blipFill>
        <p:spPr>
          <a:xfrm>
            <a:off x="1134680" y="2865727"/>
            <a:ext cx="9016247" cy="35614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2223"/>
            <a:ext cx="9745589" cy="14618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indicates that these four booster versions successfully landed on a drone ship and were carrying payloads within the specified mass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 shot of a computer&#10;&#10;Description automatically generated">
            <a:extLst>
              <a:ext uri="{FF2B5EF4-FFF2-40B4-BE49-F238E27FC236}">
                <a16:creationId xmlns:a16="http://schemas.microsoft.com/office/drawing/2014/main" id="{47859151-85D0-C387-C139-0BA1B333C91F}"/>
              </a:ext>
            </a:extLst>
          </p:cNvPr>
          <p:cNvPicPr>
            <a:picLocks noChangeAspect="1"/>
          </p:cNvPicPr>
          <p:nvPr/>
        </p:nvPicPr>
        <p:blipFill>
          <a:blip r:embed="rId3"/>
          <a:stretch>
            <a:fillRect/>
          </a:stretch>
        </p:blipFill>
        <p:spPr>
          <a:xfrm>
            <a:off x="770011" y="2633613"/>
            <a:ext cx="10319657" cy="35124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F7C300F-89DC-0228-DFA1-59E46FF255E4}"/>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794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SQL statement classifies each mission outcome as 'Success' if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 contains the word "Success", as 'Failure' if it contains the word "Failure", and as 'Other' for all other outcomes. Then, it counts the number of occurrences for each category.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618AA0-9613-93D0-E248-B1F1816367D9}"/>
              </a:ext>
            </a:extLst>
          </p:cNvPr>
          <p:cNvPicPr>
            <a:picLocks noChangeAspect="1"/>
          </p:cNvPicPr>
          <p:nvPr/>
        </p:nvPicPr>
        <p:blipFill>
          <a:blip r:embed="rId3"/>
          <a:stretch>
            <a:fillRect/>
          </a:stretch>
        </p:blipFill>
        <p:spPr>
          <a:xfrm>
            <a:off x="1970317" y="3142677"/>
            <a:ext cx="6744456" cy="33722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781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is a list of booster versions that have carried payloads equal to the maximum payload mass recorded in the database. The list includes several versions of the Falcon 9 Block 5 booster, indicating that these specific versions have been used to launch the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BA4F0E-92C5-BA38-93E4-151145A8F5D3}"/>
              </a:ext>
            </a:extLst>
          </p:cNvPr>
          <p:cNvPicPr>
            <a:picLocks noChangeAspect="1"/>
          </p:cNvPicPr>
          <p:nvPr/>
        </p:nvPicPr>
        <p:blipFill>
          <a:blip r:embed="rId3"/>
          <a:stretch>
            <a:fillRect/>
          </a:stretch>
        </p:blipFill>
        <p:spPr>
          <a:xfrm>
            <a:off x="4779714" y="1825625"/>
            <a:ext cx="6993092" cy="41999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0489"/>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query then filters for landing outcomes that were failures on a drone ship. The results shown include two records from January and April of 2015, both with failures in drone ship landings.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5CE7080-98D9-479A-03ED-8017B9ACAA79}"/>
              </a:ext>
            </a:extLst>
          </p:cNvPr>
          <p:cNvPicPr>
            <a:picLocks noChangeAspect="1"/>
          </p:cNvPicPr>
          <p:nvPr/>
        </p:nvPicPr>
        <p:blipFill>
          <a:blip r:embed="rId3"/>
          <a:stretch>
            <a:fillRect/>
          </a:stretch>
        </p:blipFill>
        <p:spPr>
          <a:xfrm>
            <a:off x="993168" y="2927470"/>
            <a:ext cx="9391803" cy="35036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3400" y="1423987"/>
            <a:ext cx="11397343" cy="20605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resulting data shows that 'No attempt' at landing is the most common outcome, with 10 occurrences. This is followed by an equal number of 'Success (drone ship)' and 'Failure (drone ship)' outcomes, each with 5 occurrences. There are also instances of successful ground pad landings, controlled and uncontrolled ocean landings, and a couple of failures related to parachutes, with a single instance of a 'Precluded (drone ship)'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C9FC57-C233-E355-8395-703CB8BE5B19}"/>
              </a:ext>
            </a:extLst>
          </p:cNvPr>
          <p:cNvPicPr>
            <a:picLocks noChangeAspect="1"/>
          </p:cNvPicPr>
          <p:nvPr/>
        </p:nvPicPr>
        <p:blipFill>
          <a:blip r:embed="rId3"/>
          <a:stretch>
            <a:fillRect/>
          </a:stretch>
        </p:blipFill>
        <p:spPr>
          <a:xfrm>
            <a:off x="1617286" y="3113314"/>
            <a:ext cx="8032741" cy="3545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80E6EEA9-48D0-7D2B-F83E-43A77F1464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D3E1D8D4-0454-DD5F-9871-50AD20299B15}"/>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B623842D-EB2F-6D04-D8F6-189D606834A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a16="http://schemas.microsoft.com/office/drawing/2014/main" id="{61DD9F60-3F0B-3A00-A8E9-2480759E5570}"/>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70DA5147-FA39-810B-563C-C7AF4E28681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Content Placeholder 3">
            <a:extLst>
              <a:ext uri="{FF2B5EF4-FFF2-40B4-BE49-F238E27FC236}">
                <a16:creationId xmlns:a16="http://schemas.microsoft.com/office/drawing/2014/main" id="{33D33900-798B-6E91-C036-E6A65B2F9BE6}"/>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68EA226E-EE8B-BEB4-95C5-452A786E7155}"/>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Content Placeholder 3">
            <a:extLst>
              <a:ext uri="{FF2B5EF4-FFF2-40B4-BE49-F238E27FC236}">
                <a16:creationId xmlns:a16="http://schemas.microsoft.com/office/drawing/2014/main" id="{6B97CAE0-758A-9E4E-F6FA-30BBC51E7163}"/>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91AE4EA3-DDB1-64AE-FCD7-83EB409600D0}"/>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85C9708-BECE-2C23-208A-BC4EC083F9D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4" name="Content Placeholder 3">
            <a:extLst>
              <a:ext uri="{FF2B5EF4-FFF2-40B4-BE49-F238E27FC236}">
                <a16:creationId xmlns:a16="http://schemas.microsoft.com/office/drawing/2014/main" id="{CD83E544-6B30-547F-94CC-0AE966B720CF}"/>
              </a:ext>
            </a:extLst>
          </p:cNvPr>
          <p:cNvPicPr>
            <a:picLocks noChangeAspect="1"/>
          </p:cNvPicPr>
          <p:nvPr/>
        </p:nvPicPr>
        <p:blipFill>
          <a:blip r:embed="rId3"/>
          <a:stretch>
            <a:fillRect/>
          </a:stretch>
        </p:blipFill>
        <p:spPr>
          <a:xfrm>
            <a:off x="1742100" y="1584827"/>
            <a:ext cx="8185671" cy="46658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9296E6D9-308C-F58E-158C-260539D31229}"/>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551EE8D1-4B76-3BDF-81CA-6728D6A86379}"/>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2746143"/>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Here is the bar chart showing the accuracy of each model: Logistic Regression, Decision Tree, Support Vector Machine (SVM), and K-Nearest Neighbors (KNN). The chart visualizes their respective accuracies, providing a clear comparison of their performance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descr="Output image">
            <a:extLst>
              <a:ext uri="{FF2B5EF4-FFF2-40B4-BE49-F238E27FC236}">
                <a16:creationId xmlns:a16="http://schemas.microsoft.com/office/drawing/2014/main" id="{C32E7D15-033B-E5A2-B074-6BD5AD6E3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11" y="2346202"/>
            <a:ext cx="5671512" cy="367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C91909C2-D449-5D6D-54CC-E8D096EC6CC8}"/>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BA542BCB-B259-CE82-4AA8-559A5B6224A4}"/>
              </a:ext>
            </a:extLst>
          </p:cNvPr>
          <p:cNvPicPr>
            <a:picLocks noChangeAspect="1"/>
          </p:cNvPicPr>
          <p:nvPr/>
        </p:nvPicPr>
        <p:blipFill>
          <a:blip r:embed="rId3"/>
          <a:stretch>
            <a:fillRect/>
          </a:stretch>
        </p:blipFill>
        <p:spPr>
          <a:xfrm>
            <a:off x="6561574" y="1880339"/>
            <a:ext cx="5075514" cy="36713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EB52249F-7475-9A63-8C28-FCC44ED4A97B}"/>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B708027C-384C-2446-DDD1-6179CC65AA60}"/>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80AC4A97-7EA8-7886-036C-21AD66070F76}"/>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https://github.com/HasanBeker2/Week_1_Introduction_and_Understand_the_Data_Sets/blob/master/jupyter-labs-spacex-data-collection-api.ipynb</a:t>
            </a:r>
            <a:endParaRPr lang="en-US" dirty="0"/>
          </a:p>
          <a:p>
            <a:endParaRPr lang="en-US" dirty="0"/>
          </a:p>
        </p:txBody>
      </p:sp>
      <p:pic>
        <p:nvPicPr>
          <p:cNvPr id="12" name="Picture 11" descr="A diagram of a process&#10;&#10;Description automatically generated">
            <a:extLst>
              <a:ext uri="{FF2B5EF4-FFF2-40B4-BE49-F238E27FC236}">
                <a16:creationId xmlns:a16="http://schemas.microsoft.com/office/drawing/2014/main" id="{F1943F9F-9E86-B602-3629-3DC6F1317363}"/>
              </a:ext>
            </a:extLst>
          </p:cNvPr>
          <p:cNvPicPr>
            <a:picLocks noChangeAspect="1"/>
          </p:cNvPicPr>
          <p:nvPr/>
        </p:nvPicPr>
        <p:blipFill>
          <a:blip r:embed="rId4"/>
          <a:stretch>
            <a:fillRect/>
          </a:stretch>
        </p:blipFill>
        <p:spPr>
          <a:xfrm>
            <a:off x="7048843" y="1451517"/>
            <a:ext cx="3579003" cy="49233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8A1771E7-61DC-1B45-DA37-9466873B4FC0}"/>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webscrape</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https://github.com/HasanBeker2/Week_1_Introduction_and_Understand_the_Data_Sets/blob/master/jupyter-labs-webscraping.ipynb</a:t>
            </a:r>
            <a:endParaRPr lang="en-US" sz="2200" dirty="0">
              <a:solidFill>
                <a:schemeClr val="accent3">
                  <a:lumMod val="25000"/>
                </a:schemeClr>
              </a:solidFill>
              <a:latin typeface="Abadi" panose="020B0604020104020204" pitchFamily="34" charset="0"/>
            </a:endParaRPr>
          </a:p>
        </p:txBody>
      </p:sp>
      <p:pic>
        <p:nvPicPr>
          <p:cNvPr id="10" name="Picture 9" descr="A diagram of a process&#10;&#10;Description automatically generated">
            <a:extLst>
              <a:ext uri="{FF2B5EF4-FFF2-40B4-BE49-F238E27FC236}">
                <a16:creationId xmlns:a16="http://schemas.microsoft.com/office/drawing/2014/main" id="{D958A376-92D1-2701-424F-96927989E10E}"/>
              </a:ext>
            </a:extLst>
          </p:cNvPr>
          <p:cNvPicPr>
            <a:picLocks noChangeAspect="1"/>
          </p:cNvPicPr>
          <p:nvPr/>
        </p:nvPicPr>
        <p:blipFill>
          <a:blip r:embed="rId5"/>
          <a:stretch>
            <a:fillRect/>
          </a:stretch>
        </p:blipFill>
        <p:spPr>
          <a:xfrm>
            <a:off x="6221367" y="1536549"/>
            <a:ext cx="4986810" cy="46898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2410</Words>
  <Application>Microsoft Office PowerPoint</Application>
  <PresentationFormat>Widescreen</PresentationFormat>
  <Paragraphs>220</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Hasan Beker</cp:lastModifiedBy>
  <cp:revision>201</cp:revision>
  <dcterms:created xsi:type="dcterms:W3CDTF">2021-04-29T18:58:34Z</dcterms:created>
  <dcterms:modified xsi:type="dcterms:W3CDTF">2024-01-08T22:37:27Z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